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8" r:id="rId1"/>
  </p:sldMasterIdLst>
  <p:sldIdLst>
    <p:sldId id="256" r:id="rId2"/>
    <p:sldId id="262" r:id="rId3"/>
    <p:sldId id="271" r:id="rId4"/>
    <p:sldId id="264" r:id="rId5"/>
    <p:sldId id="272" r:id="rId6"/>
    <p:sldId id="257" r:id="rId7"/>
    <p:sldId id="265" r:id="rId8"/>
    <p:sldId id="266" r:id="rId9"/>
    <p:sldId id="268" r:id="rId10"/>
    <p:sldId id="269" r:id="rId11"/>
    <p:sldId id="267" r:id="rId12"/>
    <p:sldId id="275" r:id="rId13"/>
    <p:sldId id="274" r:id="rId14"/>
    <p:sldId id="270" r:id="rId15"/>
    <p:sldId id="273"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7" d="100"/>
          <a:sy n="107"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31728FD1-2E32-5947-82DB-861A04B954B9}" type="datetimeFigureOut">
              <a:rPr lang="en-US" smtClean="0"/>
              <a:pPr/>
              <a:t>4/20/16</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C56213-B4C4-4C5C-8EAE-01416D175C4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28FD1-2E32-5947-82DB-861A04B954B9}"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28FD1-2E32-5947-82DB-861A04B954B9}"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28FD1-2E32-5947-82DB-861A04B954B9}"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728FD1-2E32-5947-82DB-861A04B954B9}"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8188-B6C7-FB4B-A9EF-C7EB5A490F7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728FD1-2E32-5947-82DB-861A04B954B9}"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728FD1-2E32-5947-82DB-861A04B954B9}" type="datetimeFigureOut">
              <a:rPr lang="en-US" smtClean="0"/>
              <a:pPr/>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728FD1-2E32-5947-82DB-861A04B954B9}" type="datetimeFigureOut">
              <a:rPr lang="en-US" smtClean="0"/>
              <a:pPr/>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1728FD1-2E32-5947-82DB-861A04B954B9}" type="datetimeFigureOut">
              <a:rPr lang="en-US" smtClean="0"/>
              <a:pPr/>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D8188-B6C7-FB4B-A9EF-C7EB5A490F7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728FD1-2E32-5947-82DB-861A04B954B9}"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8188-B6C7-FB4B-A9EF-C7EB5A490F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728FD1-2E32-5947-82DB-861A04B954B9}"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8188-B6C7-FB4B-A9EF-C7EB5A490F7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31728FD1-2E32-5947-82DB-861A04B954B9}" type="datetimeFigureOut">
              <a:rPr lang="en-US" smtClean="0"/>
              <a:pPr/>
              <a:t>4/20/16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C92D8188-B6C7-FB4B-A9EF-C7EB5A490F7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 Fence Design Guidelines</a:t>
            </a:r>
            <a:endParaRPr lang="en-US" dirty="0"/>
          </a:p>
        </p:txBody>
      </p:sp>
      <p:sp>
        <p:nvSpPr>
          <p:cNvPr id="3" name="Subtitle 2"/>
          <p:cNvSpPr>
            <a:spLocks noGrp="1"/>
          </p:cNvSpPr>
          <p:nvPr>
            <p:ph type="subTitle" idx="1"/>
          </p:nvPr>
        </p:nvSpPr>
        <p:spPr/>
        <p:txBody>
          <a:bodyPr>
            <a:normAutofit/>
          </a:bodyPr>
          <a:lstStyle/>
          <a:p>
            <a:r>
              <a:rPr lang="en-US" dirty="0" smtClean="0"/>
              <a:t>HSB Board Review</a:t>
            </a:r>
          </a:p>
          <a:p>
            <a:r>
              <a:rPr lang="en-US" dirty="0" smtClean="0"/>
              <a:t>April 20, 2016 Meeting</a:t>
            </a:r>
          </a:p>
          <a:p>
            <a:r>
              <a:rPr lang="en-US" dirty="0" smtClean="0"/>
              <a:t>Bill Childs</a:t>
            </a:r>
            <a:endParaRPr lang="en-US" dirty="0"/>
          </a:p>
        </p:txBody>
      </p:sp>
      <p:pic>
        <p:nvPicPr>
          <p:cNvPr id="4" name="Picture 3"/>
          <p:cNvPicPr>
            <a:picLocks noChangeAspect="1"/>
          </p:cNvPicPr>
          <p:nvPr/>
        </p:nvPicPr>
        <p:blipFill>
          <a:blip r:embed="rId2"/>
          <a:stretch>
            <a:fillRect/>
          </a:stretch>
        </p:blipFill>
        <p:spPr>
          <a:xfrm>
            <a:off x="3964428" y="2973320"/>
            <a:ext cx="4671571" cy="35036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Fence Design – Open vs. Closed</a:t>
            </a:r>
            <a:br>
              <a:rPr lang="en-US" sz="3600" dirty="0" smtClean="0"/>
            </a:br>
            <a:r>
              <a:rPr lang="en-US" sz="3600" dirty="0" smtClean="0"/>
              <a:t>Open Designs in Question</a:t>
            </a:r>
            <a:endParaRPr lang="en-US" sz="3600" dirty="0"/>
          </a:p>
        </p:txBody>
      </p:sp>
      <p:sp>
        <p:nvSpPr>
          <p:cNvPr id="7" name="TextBox 6"/>
          <p:cNvSpPr txBox="1"/>
          <p:nvPr/>
        </p:nvSpPr>
        <p:spPr>
          <a:xfrm>
            <a:off x="1454689" y="1417320"/>
            <a:ext cx="5903028" cy="461665"/>
          </a:xfrm>
          <a:prstGeom prst="rect">
            <a:avLst/>
          </a:prstGeom>
          <a:noFill/>
        </p:spPr>
        <p:txBody>
          <a:bodyPr wrap="none" rtlCol="0">
            <a:spAutoFit/>
          </a:bodyPr>
          <a:lstStyle/>
          <a:p>
            <a:r>
              <a:rPr lang="en-US" sz="2400" dirty="0" smtClean="0"/>
              <a:t>Space between pickets less than width of pole</a:t>
            </a:r>
            <a:endParaRPr lang="en-US" sz="2400" dirty="0"/>
          </a:p>
        </p:txBody>
      </p:sp>
      <p:pic>
        <p:nvPicPr>
          <p:cNvPr id="9" name="Picture 8"/>
          <p:cNvPicPr>
            <a:picLocks noChangeAspect="1"/>
          </p:cNvPicPr>
          <p:nvPr/>
        </p:nvPicPr>
        <p:blipFill>
          <a:blip r:embed="rId2"/>
          <a:stretch>
            <a:fillRect/>
          </a:stretch>
        </p:blipFill>
        <p:spPr>
          <a:xfrm>
            <a:off x="1621700" y="2197100"/>
            <a:ext cx="3289300" cy="2463800"/>
          </a:xfrm>
          <a:prstGeom prst="rect">
            <a:avLst/>
          </a:prstGeom>
        </p:spPr>
      </p:pic>
      <p:pic>
        <p:nvPicPr>
          <p:cNvPr id="5" name="Picture 4"/>
          <p:cNvPicPr>
            <a:picLocks noChangeAspect="1"/>
          </p:cNvPicPr>
          <p:nvPr/>
        </p:nvPicPr>
        <p:blipFill>
          <a:blip r:embed="rId3"/>
          <a:stretch>
            <a:fillRect/>
          </a:stretch>
        </p:blipFill>
        <p:spPr>
          <a:xfrm>
            <a:off x="5356454" y="2169913"/>
            <a:ext cx="3416300" cy="2374900"/>
          </a:xfrm>
          <a:prstGeom prst="rect">
            <a:avLst/>
          </a:prstGeom>
        </p:spPr>
      </p:pic>
      <p:pic>
        <p:nvPicPr>
          <p:cNvPr id="6" name="Picture 5"/>
          <p:cNvPicPr>
            <a:picLocks noChangeAspect="1"/>
          </p:cNvPicPr>
          <p:nvPr/>
        </p:nvPicPr>
        <p:blipFill>
          <a:blip r:embed="rId4"/>
          <a:stretch>
            <a:fillRect/>
          </a:stretch>
        </p:blipFill>
        <p:spPr>
          <a:xfrm>
            <a:off x="1613658" y="4755860"/>
            <a:ext cx="4102100" cy="1981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Open Fence Designs</a:t>
            </a:r>
            <a:br>
              <a:rPr lang="en-US" sz="3200" dirty="0" smtClean="0"/>
            </a:br>
            <a:r>
              <a:rPr lang="en-US" sz="3200" dirty="0" smtClean="0"/>
              <a:t>Any Design Concerns? (They meet current design criteria)</a:t>
            </a:r>
            <a:endParaRPr lang="en-US" sz="3200" dirty="0"/>
          </a:p>
        </p:txBody>
      </p:sp>
      <p:pic>
        <p:nvPicPr>
          <p:cNvPr id="5" name="Picture 4"/>
          <p:cNvPicPr>
            <a:picLocks noChangeAspect="1"/>
          </p:cNvPicPr>
          <p:nvPr/>
        </p:nvPicPr>
        <p:blipFill>
          <a:blip r:embed="rId2"/>
          <a:stretch>
            <a:fillRect/>
          </a:stretch>
        </p:blipFill>
        <p:spPr>
          <a:xfrm>
            <a:off x="1435608" y="1800152"/>
            <a:ext cx="3581400" cy="2260600"/>
          </a:xfrm>
          <a:prstGeom prst="rect">
            <a:avLst/>
          </a:prstGeom>
        </p:spPr>
      </p:pic>
      <p:pic>
        <p:nvPicPr>
          <p:cNvPr id="6" name="Picture 5"/>
          <p:cNvPicPr>
            <a:picLocks noChangeAspect="1"/>
          </p:cNvPicPr>
          <p:nvPr/>
        </p:nvPicPr>
        <p:blipFill>
          <a:blip r:embed="rId3"/>
          <a:stretch>
            <a:fillRect/>
          </a:stretch>
        </p:blipFill>
        <p:spPr>
          <a:xfrm>
            <a:off x="1435608" y="4215031"/>
            <a:ext cx="3289300" cy="2463800"/>
          </a:xfrm>
          <a:prstGeom prst="rect">
            <a:avLst/>
          </a:prstGeom>
        </p:spPr>
      </p:pic>
      <p:pic>
        <p:nvPicPr>
          <p:cNvPr id="8" name="Picture 7"/>
          <p:cNvPicPr>
            <a:picLocks noChangeAspect="1"/>
          </p:cNvPicPr>
          <p:nvPr/>
        </p:nvPicPr>
        <p:blipFill>
          <a:blip r:embed="rId4"/>
          <a:stretch>
            <a:fillRect/>
          </a:stretch>
        </p:blipFill>
        <p:spPr>
          <a:xfrm>
            <a:off x="5123688" y="1800152"/>
            <a:ext cx="3810000" cy="2133600"/>
          </a:xfrm>
          <a:prstGeom prst="rect">
            <a:avLst/>
          </a:prstGeom>
        </p:spPr>
      </p:pic>
      <p:pic>
        <p:nvPicPr>
          <p:cNvPr id="9" name="Picture 8"/>
          <p:cNvPicPr>
            <a:picLocks noChangeAspect="1"/>
          </p:cNvPicPr>
          <p:nvPr/>
        </p:nvPicPr>
        <p:blipFill>
          <a:blip r:embed="rId5"/>
          <a:stretch>
            <a:fillRect/>
          </a:stretch>
        </p:blipFill>
        <p:spPr>
          <a:xfrm>
            <a:off x="5123688" y="4303931"/>
            <a:ext cx="3416300" cy="2374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Powder Coated Aluminum Material</a:t>
            </a:r>
            <a:endParaRPr lang="en-US" sz="3600" dirty="0"/>
          </a:p>
        </p:txBody>
      </p:sp>
      <p:pic>
        <p:nvPicPr>
          <p:cNvPr id="3" name="Picture 2"/>
          <p:cNvPicPr>
            <a:picLocks noChangeAspect="1"/>
          </p:cNvPicPr>
          <p:nvPr/>
        </p:nvPicPr>
        <p:blipFill>
          <a:blip r:embed="rId2"/>
          <a:stretch>
            <a:fillRect/>
          </a:stretch>
        </p:blipFill>
        <p:spPr>
          <a:xfrm>
            <a:off x="1278455" y="1746357"/>
            <a:ext cx="4711700" cy="1727200"/>
          </a:xfrm>
          <a:prstGeom prst="rect">
            <a:avLst/>
          </a:prstGeom>
        </p:spPr>
      </p:pic>
      <p:pic>
        <p:nvPicPr>
          <p:cNvPr id="4" name="Picture 3"/>
          <p:cNvPicPr>
            <a:picLocks noChangeAspect="1"/>
          </p:cNvPicPr>
          <p:nvPr/>
        </p:nvPicPr>
        <p:blipFill>
          <a:blip r:embed="rId3"/>
          <a:stretch>
            <a:fillRect/>
          </a:stretch>
        </p:blipFill>
        <p:spPr>
          <a:xfrm>
            <a:off x="1278455" y="4261141"/>
            <a:ext cx="3492500" cy="2324100"/>
          </a:xfrm>
          <a:prstGeom prst="rect">
            <a:avLst/>
          </a:prstGeom>
        </p:spPr>
      </p:pic>
      <p:pic>
        <p:nvPicPr>
          <p:cNvPr id="5" name="Picture 4"/>
          <p:cNvPicPr>
            <a:picLocks noChangeAspect="1"/>
          </p:cNvPicPr>
          <p:nvPr/>
        </p:nvPicPr>
        <p:blipFill>
          <a:blip r:embed="rId4"/>
          <a:stretch>
            <a:fillRect/>
          </a:stretch>
        </p:blipFill>
        <p:spPr>
          <a:xfrm>
            <a:off x="5223141" y="4261141"/>
            <a:ext cx="3378200" cy="2413000"/>
          </a:xfrm>
          <a:prstGeom prst="rect">
            <a:avLst/>
          </a:prstGeom>
        </p:spPr>
      </p:pic>
      <p:pic>
        <p:nvPicPr>
          <p:cNvPr id="6" name="Picture 5"/>
          <p:cNvPicPr>
            <a:picLocks noChangeAspect="1"/>
          </p:cNvPicPr>
          <p:nvPr/>
        </p:nvPicPr>
        <p:blipFill>
          <a:blip r:embed="rId5"/>
          <a:stretch>
            <a:fillRect/>
          </a:stretch>
        </p:blipFill>
        <p:spPr>
          <a:xfrm>
            <a:off x="6126988" y="1746357"/>
            <a:ext cx="2806700" cy="1816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9972"/>
            <a:ext cx="7498080" cy="1143000"/>
          </a:xfrm>
        </p:spPr>
        <p:txBody>
          <a:bodyPr>
            <a:normAutofit/>
          </a:bodyPr>
          <a:lstStyle/>
          <a:p>
            <a:r>
              <a:rPr lang="en-US" sz="3600" dirty="0" smtClean="0"/>
              <a:t>Fence Materials Update</a:t>
            </a:r>
            <a:endParaRPr lang="en-US" sz="3600" dirty="0"/>
          </a:p>
        </p:txBody>
      </p:sp>
      <p:sp>
        <p:nvSpPr>
          <p:cNvPr id="5" name="Content Placeholder 4"/>
          <p:cNvSpPr>
            <a:spLocks noGrp="1"/>
          </p:cNvSpPr>
          <p:nvPr>
            <p:ph idx="1"/>
          </p:nvPr>
        </p:nvSpPr>
        <p:spPr/>
        <p:txBody>
          <a:bodyPr>
            <a:normAutofit fontScale="77500" lnSpcReduction="20000"/>
          </a:bodyPr>
          <a:lstStyle/>
          <a:p>
            <a:r>
              <a:rPr lang="en-US" b="1" dirty="0" smtClean="0"/>
              <a:t>Should we specify or emphasize “powder coated” aluminum?</a:t>
            </a:r>
          </a:p>
          <a:p>
            <a:r>
              <a:rPr lang="en-US" b="1" dirty="0" smtClean="0"/>
              <a:t>Powder coating is a completely dry finishing process. Finely ground particles of pigment and resin are electro statically charged and sprayed onto the electrically grounded aluminum alloy and then oven-cured so that the particles adhere until melted and fused into a solid coating.  Unlike liquid paint, no solvents are used, so only negligible amounts of </a:t>
            </a:r>
            <a:r>
              <a:rPr lang="en-US" b="1" dirty="0" err="1" smtClean="0"/>
              <a:t>VOCs</a:t>
            </a:r>
            <a:r>
              <a:rPr lang="en-US" b="1" dirty="0" smtClean="0"/>
              <a:t>*, if any, are released into the air.  Unused or over sprayed powder can be recovered, so any waste is minimal.  This efficient process helps keep costs down and serves to maximize product value. 		</a:t>
            </a:r>
          </a:p>
          <a:p>
            <a:endParaRPr lang="en-US" dirty="0"/>
          </a:p>
        </p:txBody>
      </p:sp>
      <p:sp>
        <p:nvSpPr>
          <p:cNvPr id="4" name="TextBox 3"/>
          <p:cNvSpPr txBox="1"/>
          <p:nvPr/>
        </p:nvSpPr>
        <p:spPr>
          <a:xfrm>
            <a:off x="1946605" y="6481123"/>
            <a:ext cx="3014617" cy="369332"/>
          </a:xfrm>
          <a:prstGeom prst="rect">
            <a:avLst/>
          </a:prstGeom>
          <a:noFill/>
        </p:spPr>
        <p:txBody>
          <a:bodyPr wrap="none" rtlCol="0">
            <a:spAutoFit/>
          </a:bodyPr>
          <a:lstStyle/>
          <a:p>
            <a:r>
              <a:rPr lang="en-US" dirty="0" smtClean="0"/>
              <a:t>* Volatile Organic Compounds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7238"/>
            <a:ext cx="7498080" cy="1143000"/>
          </a:xfrm>
        </p:spPr>
        <p:txBody>
          <a:bodyPr>
            <a:normAutofit/>
          </a:bodyPr>
          <a:lstStyle/>
          <a:p>
            <a:r>
              <a:rPr lang="en-US" sz="3600" dirty="0" smtClean="0"/>
              <a:t>Fence Guidelines to Revise</a:t>
            </a:r>
            <a:endParaRPr lang="en-US" sz="3600" dirty="0"/>
          </a:p>
        </p:txBody>
      </p:sp>
      <p:graphicFrame>
        <p:nvGraphicFramePr>
          <p:cNvPr id="4" name="Content Placeholder 3"/>
          <p:cNvGraphicFramePr>
            <a:graphicFrameLocks noGrp="1"/>
          </p:cNvGraphicFramePr>
          <p:nvPr>
            <p:ph idx="1"/>
          </p:nvPr>
        </p:nvGraphicFramePr>
        <p:xfrm>
          <a:off x="1435100" y="1020480"/>
          <a:ext cx="7499346" cy="5674359"/>
        </p:xfrm>
        <a:graphic>
          <a:graphicData uri="http://schemas.openxmlformats.org/drawingml/2006/table">
            <a:tbl>
              <a:tblPr firstRow="1" bandRow="1">
                <a:tableStyleId>{5C22544A-7EE6-4342-B048-85BDC9FD1C3A}</a:tableStyleId>
              </a:tblPr>
              <a:tblGrid>
                <a:gridCol w="2499782"/>
                <a:gridCol w="2499782"/>
                <a:gridCol w="2499782"/>
              </a:tblGrid>
              <a:tr h="370840">
                <a:tc>
                  <a:txBody>
                    <a:bodyPr/>
                    <a:lstStyle/>
                    <a:p>
                      <a:r>
                        <a:rPr lang="en-US" dirty="0" smtClean="0"/>
                        <a:t>Fence</a:t>
                      </a:r>
                      <a:r>
                        <a:rPr lang="en-US" baseline="0" dirty="0" smtClean="0"/>
                        <a:t> Guideline</a:t>
                      </a:r>
                      <a:endParaRPr lang="en-US" dirty="0"/>
                    </a:p>
                  </a:txBody>
                  <a:tcPr marL="83327" marR="83327"/>
                </a:tc>
                <a:tc>
                  <a:txBody>
                    <a:bodyPr/>
                    <a:lstStyle/>
                    <a:p>
                      <a:r>
                        <a:rPr lang="en-US" dirty="0" smtClean="0"/>
                        <a:t>Unclear?</a:t>
                      </a:r>
                      <a:endParaRPr lang="en-US" dirty="0"/>
                    </a:p>
                  </a:txBody>
                  <a:tcPr marL="83327" marR="83327"/>
                </a:tc>
                <a:tc>
                  <a:txBody>
                    <a:bodyPr/>
                    <a:lstStyle/>
                    <a:p>
                      <a:r>
                        <a:rPr lang="en-US" dirty="0" smtClean="0"/>
                        <a:t>Recommend</a:t>
                      </a:r>
                      <a:r>
                        <a:rPr lang="en-US" baseline="0" dirty="0" smtClean="0"/>
                        <a:t> change</a:t>
                      </a:r>
                      <a:endParaRPr lang="en-US" dirty="0"/>
                    </a:p>
                  </a:txBody>
                  <a:tcPr marL="83327" marR="83327"/>
                </a:tc>
              </a:tr>
              <a:tr h="370840">
                <a:tc>
                  <a:txBody>
                    <a:bodyPr/>
                    <a:lstStyle/>
                    <a:p>
                      <a:r>
                        <a:rPr lang="en-US" dirty="0" smtClean="0"/>
                        <a:t>“Normally 4-5 feet”</a:t>
                      </a:r>
                      <a:endParaRPr lang="en-US" dirty="0"/>
                    </a:p>
                  </a:txBody>
                  <a:tcPr marL="83327" marR="83327"/>
                </a:tc>
                <a:tc>
                  <a:txBody>
                    <a:bodyPr/>
                    <a:lstStyle/>
                    <a:p>
                      <a:r>
                        <a:rPr lang="en-US" dirty="0" smtClean="0"/>
                        <a:t>What is normal? What about more or less than?</a:t>
                      </a:r>
                      <a:endParaRPr lang="en-US" dirty="0"/>
                    </a:p>
                  </a:txBody>
                  <a:tcPr marL="83327" marR="83327"/>
                </a:tc>
                <a:tc>
                  <a:txBody>
                    <a:bodyPr/>
                    <a:lstStyle/>
                    <a:p>
                      <a:r>
                        <a:rPr lang="en-US" dirty="0" smtClean="0"/>
                        <a:t>A</a:t>
                      </a:r>
                      <a:r>
                        <a:rPr lang="en-US" baseline="0" dirty="0" smtClean="0"/>
                        <a:t> maximum of 5 feet  Board approval above 5’</a:t>
                      </a:r>
                      <a:endParaRPr lang="en-US" dirty="0"/>
                    </a:p>
                  </a:txBody>
                  <a:tcPr marL="83327" marR="83327"/>
                </a:tc>
              </a:tr>
              <a:tr h="370840">
                <a:tc>
                  <a:txBody>
                    <a:bodyPr/>
                    <a:lstStyle/>
                    <a:p>
                      <a:r>
                        <a:rPr lang="en-US" dirty="0" smtClean="0"/>
                        <a:t>“Open design</a:t>
                      </a:r>
                      <a:r>
                        <a:rPr lang="en-US" baseline="0" dirty="0" smtClean="0"/>
                        <a:t> such as split rail”.</a:t>
                      </a:r>
                      <a:endParaRPr lang="en-US" dirty="0"/>
                    </a:p>
                  </a:txBody>
                  <a:tcPr marL="83327" marR="83327"/>
                </a:tc>
                <a:tc>
                  <a:txBody>
                    <a:bodyPr/>
                    <a:lstStyle/>
                    <a:p>
                      <a:r>
                        <a:rPr lang="en-US" dirty="0" smtClean="0"/>
                        <a:t>What does open mean? Are there some we approve and some we</a:t>
                      </a:r>
                      <a:r>
                        <a:rPr lang="en-US" baseline="0" dirty="0" smtClean="0"/>
                        <a:t> don’t? (i.e. split rail)</a:t>
                      </a:r>
                      <a:endParaRPr lang="en-US" dirty="0"/>
                    </a:p>
                  </a:txBody>
                  <a:tcPr marL="83327" marR="83327"/>
                </a:tc>
                <a:tc>
                  <a:txBody>
                    <a:bodyPr/>
                    <a:lstStyle/>
                    <a:p>
                      <a:r>
                        <a:rPr lang="en-US" dirty="0" smtClean="0"/>
                        <a:t>Must be visible light between</a:t>
                      </a:r>
                      <a:r>
                        <a:rPr lang="en-US" baseline="0" dirty="0" smtClean="0"/>
                        <a:t> pickets &amp; posts at any height (no divided fences) or angle.</a:t>
                      </a:r>
                      <a:endParaRPr lang="en-US" dirty="0"/>
                    </a:p>
                  </a:txBody>
                  <a:tcPr marL="83327" marR="83327"/>
                </a:tc>
              </a:tr>
              <a:tr h="370840">
                <a:tc>
                  <a:txBody>
                    <a:bodyPr/>
                    <a:lstStyle/>
                    <a:p>
                      <a:r>
                        <a:rPr lang="en-US" dirty="0" smtClean="0"/>
                        <a:t>“Space</a:t>
                      </a:r>
                      <a:r>
                        <a:rPr lang="en-US" baseline="0" dirty="0" smtClean="0"/>
                        <a:t> between pickets or poles being equal to or greater than width of the picket or pole”</a:t>
                      </a:r>
                      <a:endParaRPr lang="en-US" dirty="0"/>
                    </a:p>
                  </a:txBody>
                  <a:tcPr marL="83327" marR="83327"/>
                </a:tc>
                <a:tc>
                  <a:txBody>
                    <a:bodyPr/>
                    <a:lstStyle/>
                    <a:p>
                      <a:r>
                        <a:rPr lang="en-US" dirty="0" smtClean="0"/>
                        <a:t>Do we measure?</a:t>
                      </a:r>
                      <a:r>
                        <a:rPr lang="en-US" baseline="0" dirty="0" smtClean="0"/>
                        <a:t>  Some designs meet guidelines but look “closed”. Is the picket width the individual pickets or the support poles?</a:t>
                      </a:r>
                      <a:endParaRPr lang="en-US" dirty="0"/>
                    </a:p>
                  </a:txBody>
                  <a:tcPr marL="83327" marR="83327"/>
                </a:tc>
                <a:tc>
                  <a:txBody>
                    <a:bodyPr/>
                    <a:lstStyle/>
                    <a:p>
                      <a:r>
                        <a:rPr lang="en-US" dirty="0" smtClean="0"/>
                        <a:t>We specify a minimum number of inches of space</a:t>
                      </a:r>
                      <a:r>
                        <a:rPr lang="en-US" baseline="0" dirty="0" smtClean="0"/>
                        <a:t> for visible light between pickets.  </a:t>
                      </a:r>
                    </a:p>
                    <a:p>
                      <a:r>
                        <a:rPr lang="en-US" baseline="0" dirty="0" smtClean="0"/>
                        <a:t>(i.e. 4 inches)</a:t>
                      </a:r>
                      <a:endParaRPr lang="en-US" dirty="0"/>
                    </a:p>
                  </a:txBody>
                  <a:tcPr marL="83327" marR="83327"/>
                </a:tc>
              </a:tr>
              <a:tr h="370840">
                <a:tc>
                  <a:txBody>
                    <a:bodyPr/>
                    <a:lstStyle/>
                    <a:p>
                      <a:r>
                        <a:rPr lang="en-US" dirty="0" smtClean="0"/>
                        <a:t>Covenants</a:t>
                      </a:r>
                      <a:r>
                        <a:rPr lang="en-US" baseline="0" dirty="0" smtClean="0"/>
                        <a:t> state:  </a:t>
                      </a:r>
                      <a:r>
                        <a:rPr kumimoji="0" lang="en-US" sz="1800" kern="1200" dirty="0" smtClean="0">
                          <a:solidFill>
                            <a:schemeClr val="dk1"/>
                          </a:solidFill>
                          <a:latin typeface="+mn-lt"/>
                          <a:ea typeface="+mn-ea"/>
                          <a:cs typeface="+mn-cs"/>
                        </a:rPr>
                        <a:t>C (13) “the guideline is the open space must be equal to or greater than the closed space in the fence surface."</a:t>
                      </a:r>
                      <a:endParaRPr lang="en-US" dirty="0"/>
                    </a:p>
                  </a:txBody>
                  <a:tcPr marL="83327" marR="83327"/>
                </a:tc>
                <a:tc>
                  <a:txBody>
                    <a:bodyPr/>
                    <a:lstStyle/>
                    <a:p>
                      <a:r>
                        <a:rPr lang="en-US" dirty="0" smtClean="0"/>
                        <a:t>Does it add clarity or does it complicate </a:t>
                      </a:r>
                      <a:r>
                        <a:rPr lang="en-US" baseline="0" dirty="0" smtClean="0"/>
                        <a:t>the ACC Design Guide? Do we need guides in both places?</a:t>
                      </a:r>
                      <a:endParaRPr lang="en-US" dirty="0"/>
                    </a:p>
                  </a:txBody>
                  <a:tcPr marL="83327" marR="83327"/>
                </a:tc>
                <a:tc>
                  <a:txBody>
                    <a:bodyPr/>
                    <a:lstStyle/>
                    <a:p>
                      <a:r>
                        <a:rPr lang="en-US" dirty="0" smtClean="0"/>
                        <a:t>Recommend one version maintained</a:t>
                      </a:r>
                      <a:r>
                        <a:rPr lang="en-US" baseline="0" dirty="0" smtClean="0"/>
                        <a:t> in ACC Design Guide.</a:t>
                      </a:r>
                      <a:endParaRPr lang="en-US" dirty="0"/>
                    </a:p>
                  </a:txBody>
                  <a:tcPr marL="83327" marR="83327"/>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2848"/>
            <a:ext cx="7498080" cy="1143000"/>
          </a:xfrm>
        </p:spPr>
        <p:txBody>
          <a:bodyPr>
            <a:normAutofit/>
          </a:bodyPr>
          <a:lstStyle/>
          <a:p>
            <a:r>
              <a:rPr lang="en-US" sz="3600" dirty="0" smtClean="0"/>
              <a:t>Fence Guidelines to Revise</a:t>
            </a:r>
            <a:endParaRPr lang="en-US" sz="3600" dirty="0"/>
          </a:p>
        </p:txBody>
      </p:sp>
      <p:graphicFrame>
        <p:nvGraphicFramePr>
          <p:cNvPr id="4" name="Content Placeholder 3"/>
          <p:cNvGraphicFramePr>
            <a:graphicFrameLocks noGrp="1"/>
          </p:cNvGraphicFramePr>
          <p:nvPr>
            <p:ph idx="1"/>
          </p:nvPr>
        </p:nvGraphicFramePr>
        <p:xfrm>
          <a:off x="1435100" y="1127310"/>
          <a:ext cx="7499346" cy="3667759"/>
        </p:xfrm>
        <a:graphic>
          <a:graphicData uri="http://schemas.openxmlformats.org/drawingml/2006/table">
            <a:tbl>
              <a:tblPr firstRow="1" bandRow="1">
                <a:tableStyleId>{5C22544A-7EE6-4342-B048-85BDC9FD1C3A}</a:tableStyleId>
              </a:tblPr>
              <a:tblGrid>
                <a:gridCol w="2499782"/>
                <a:gridCol w="2499782"/>
                <a:gridCol w="2499782"/>
              </a:tblGrid>
              <a:tr h="370840">
                <a:tc>
                  <a:txBody>
                    <a:bodyPr/>
                    <a:lstStyle/>
                    <a:p>
                      <a:r>
                        <a:rPr lang="en-US" dirty="0" smtClean="0"/>
                        <a:t>Fence</a:t>
                      </a:r>
                      <a:r>
                        <a:rPr lang="en-US" baseline="0" dirty="0" smtClean="0"/>
                        <a:t> Guideline</a:t>
                      </a:r>
                      <a:endParaRPr lang="en-US" dirty="0"/>
                    </a:p>
                  </a:txBody>
                  <a:tcPr marL="83327" marR="83327"/>
                </a:tc>
                <a:tc>
                  <a:txBody>
                    <a:bodyPr/>
                    <a:lstStyle/>
                    <a:p>
                      <a:r>
                        <a:rPr lang="en-US" dirty="0" smtClean="0"/>
                        <a:t>Unclear?</a:t>
                      </a:r>
                      <a:endParaRPr lang="en-US" dirty="0"/>
                    </a:p>
                  </a:txBody>
                  <a:tcPr marL="83327" marR="83327"/>
                </a:tc>
                <a:tc>
                  <a:txBody>
                    <a:bodyPr/>
                    <a:lstStyle/>
                    <a:p>
                      <a:r>
                        <a:rPr lang="en-US" dirty="0" smtClean="0"/>
                        <a:t>Recommend</a:t>
                      </a:r>
                      <a:r>
                        <a:rPr lang="en-US" baseline="0" dirty="0" smtClean="0"/>
                        <a:t> change</a:t>
                      </a:r>
                      <a:endParaRPr lang="en-US" dirty="0"/>
                    </a:p>
                  </a:txBody>
                  <a:tcPr marL="83327" marR="83327"/>
                </a:tc>
              </a:tr>
              <a:tr h="370840">
                <a:tc>
                  <a:txBody>
                    <a:bodyPr/>
                    <a:lstStyle/>
                    <a:p>
                      <a:r>
                        <a:rPr lang="en-US" dirty="0" smtClean="0"/>
                        <a:t>City of Roswell ordinance. </a:t>
                      </a:r>
                      <a:r>
                        <a:rPr kumimoji="0" lang="en-US" sz="1800" kern="1200" dirty="0" smtClean="0">
                          <a:solidFill>
                            <a:schemeClr val="dk1"/>
                          </a:solidFill>
                          <a:latin typeface="+mn-lt"/>
                          <a:ea typeface="+mn-ea"/>
                          <a:cs typeface="+mn-cs"/>
                        </a:rPr>
                        <a:t>The “finished" side must be on the outside of the fence (facing neighbors)</a:t>
                      </a:r>
                      <a:endParaRPr lang="en-US" dirty="0"/>
                    </a:p>
                  </a:txBody>
                  <a:tcPr marL="83327" marR="83327"/>
                </a:tc>
                <a:tc>
                  <a:txBody>
                    <a:bodyPr/>
                    <a:lstStyle/>
                    <a:p>
                      <a:r>
                        <a:rPr lang="en-US" dirty="0" smtClean="0"/>
                        <a:t>Not in current ACC Design Guide.</a:t>
                      </a:r>
                      <a:endParaRPr lang="en-US" dirty="0"/>
                    </a:p>
                  </a:txBody>
                  <a:tcPr marL="83327" marR="83327"/>
                </a:tc>
                <a:tc>
                  <a:txBody>
                    <a:bodyPr/>
                    <a:lstStyle/>
                    <a:p>
                      <a:r>
                        <a:rPr lang="en-US" dirty="0" smtClean="0"/>
                        <a:t>Add to Design</a:t>
                      </a:r>
                      <a:r>
                        <a:rPr lang="en-US" baseline="0" dirty="0" smtClean="0"/>
                        <a:t> Guide.</a:t>
                      </a:r>
                      <a:endParaRPr lang="en-US" dirty="0"/>
                    </a:p>
                  </a:txBody>
                  <a:tcPr marL="83327" marR="83327"/>
                </a:tc>
              </a:tr>
              <a:tr h="370840">
                <a:tc>
                  <a:txBody>
                    <a:bodyPr/>
                    <a:lstStyle/>
                    <a:p>
                      <a:r>
                        <a:rPr lang="en-US" dirty="0" smtClean="0"/>
                        <a:t>Besides wooden fences, wrought iron and aluminum fences that look like wrought iron may be used</a:t>
                      </a:r>
                      <a:endParaRPr lang="en-US" dirty="0"/>
                    </a:p>
                  </a:txBody>
                  <a:tcPr marL="83327" marR="83327"/>
                </a:tc>
                <a:tc>
                  <a:txBody>
                    <a:bodyPr/>
                    <a:lstStyle/>
                    <a:p>
                      <a:r>
                        <a:rPr lang="en-US" dirty="0" smtClean="0"/>
                        <a:t>Do</a:t>
                      </a:r>
                      <a:r>
                        <a:rPr lang="en-US" baseline="0" dirty="0" smtClean="0"/>
                        <a:t> we encourage powder-coated aluminum styles?</a:t>
                      </a:r>
                      <a:endParaRPr lang="en-US" dirty="0"/>
                    </a:p>
                  </a:txBody>
                  <a:tcPr marL="83327" marR="83327"/>
                </a:tc>
                <a:tc>
                  <a:txBody>
                    <a:bodyPr/>
                    <a:lstStyle/>
                    <a:p>
                      <a:endParaRPr lang="en-US" dirty="0"/>
                    </a:p>
                  </a:txBody>
                  <a:tcPr marL="83327" marR="83327"/>
                </a:tc>
              </a:tr>
              <a:tr h="370840">
                <a:tc>
                  <a:txBody>
                    <a:bodyPr/>
                    <a:lstStyle/>
                    <a:p>
                      <a:endParaRPr lang="en-US"/>
                    </a:p>
                  </a:txBody>
                  <a:tcPr marL="83327" marR="83327"/>
                </a:tc>
                <a:tc>
                  <a:txBody>
                    <a:bodyPr/>
                    <a:lstStyle/>
                    <a:p>
                      <a:endParaRPr lang="en-US" dirty="0"/>
                    </a:p>
                  </a:txBody>
                  <a:tcPr marL="83327" marR="83327"/>
                </a:tc>
                <a:tc>
                  <a:txBody>
                    <a:bodyPr/>
                    <a:lstStyle/>
                    <a:p>
                      <a:endParaRPr lang="en-US" dirty="0"/>
                    </a:p>
                  </a:txBody>
                  <a:tcPr marL="83327" marR="83327"/>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 Next Steps</a:t>
            </a:r>
            <a:endParaRPr lang="en-US" sz="3600" dirty="0"/>
          </a:p>
        </p:txBody>
      </p:sp>
      <p:sp>
        <p:nvSpPr>
          <p:cNvPr id="3" name="Content Placeholder 2"/>
          <p:cNvSpPr>
            <a:spLocks noGrp="1"/>
          </p:cNvSpPr>
          <p:nvPr>
            <p:ph idx="1"/>
          </p:nvPr>
        </p:nvSpPr>
        <p:spPr/>
        <p:txBody>
          <a:bodyPr>
            <a:normAutofit/>
          </a:bodyPr>
          <a:lstStyle/>
          <a:p>
            <a:r>
              <a:rPr lang="en-US" sz="2800" dirty="0" smtClean="0"/>
              <a:t>Agree on revision specifics</a:t>
            </a:r>
          </a:p>
          <a:p>
            <a:r>
              <a:rPr lang="en-US" sz="2800" dirty="0" smtClean="0"/>
              <a:t>Bill to draft sentences to ACC Design Guide and route to board for final review</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Existing Fence Guidelines Are Unclear</a:t>
            </a:r>
            <a:endParaRPr lang="en-US" sz="3600" dirty="0"/>
          </a:p>
        </p:txBody>
      </p:sp>
      <p:sp>
        <p:nvSpPr>
          <p:cNvPr id="3" name="Content Placeholder 2"/>
          <p:cNvSpPr>
            <a:spLocks noGrp="1"/>
          </p:cNvSpPr>
          <p:nvPr>
            <p:ph idx="1"/>
          </p:nvPr>
        </p:nvSpPr>
        <p:spPr/>
        <p:txBody>
          <a:bodyPr>
            <a:normAutofit/>
          </a:bodyPr>
          <a:lstStyle/>
          <a:p>
            <a:r>
              <a:rPr lang="en-US" sz="2800" dirty="0" smtClean="0"/>
              <a:t>The purpose of this discussion is to recommend we increase specificity of guidelines for fences to our ACC Design Guide.</a:t>
            </a:r>
          </a:p>
          <a:p>
            <a:r>
              <a:rPr lang="en-US" sz="2800" dirty="0" smtClean="0"/>
              <a:t>Residents regularly question us based on existing guidelines being unclear.  </a:t>
            </a:r>
          </a:p>
          <a:p>
            <a:r>
              <a:rPr lang="en-US" sz="2800" dirty="0" smtClean="0"/>
              <a:t>Homeowners complain about approved fences not meeting design guidelines.</a:t>
            </a:r>
          </a:p>
          <a:p>
            <a:r>
              <a:rPr lang="en-US" sz="2800" dirty="0" smtClean="0"/>
              <a:t>Guidelines are clear on most points, but we could be more specific on a few items.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7991"/>
          </a:xfrm>
        </p:spPr>
        <p:txBody>
          <a:bodyPr>
            <a:noAutofit/>
          </a:bodyPr>
          <a:lstStyle/>
          <a:p>
            <a:r>
              <a:rPr lang="en-US" sz="3200" dirty="0" smtClean="0"/>
              <a:t>Copy of Current ACC Fence Guidelines</a:t>
            </a:r>
            <a:endParaRPr lang="en-US" sz="3200" dirty="0"/>
          </a:p>
        </p:txBody>
      </p:sp>
      <p:sp>
        <p:nvSpPr>
          <p:cNvPr id="3" name="Content Placeholder 2"/>
          <p:cNvSpPr>
            <a:spLocks noGrp="1"/>
          </p:cNvSpPr>
          <p:nvPr>
            <p:ph idx="1"/>
          </p:nvPr>
        </p:nvSpPr>
        <p:spPr/>
        <p:txBody>
          <a:bodyPr>
            <a:normAutofit fontScale="85000" lnSpcReduction="20000"/>
          </a:bodyPr>
          <a:lstStyle/>
          <a:p>
            <a:pPr lvl="0">
              <a:buNone/>
            </a:pPr>
            <a:r>
              <a:rPr lang="en-US" b="1" dirty="0" smtClean="0"/>
              <a:t>   Fences</a:t>
            </a:r>
            <a:r>
              <a:rPr lang="en-US" dirty="0" smtClean="0"/>
              <a:t> should normally be four to five feet with an </a:t>
            </a:r>
            <a:r>
              <a:rPr lang="en-US" dirty="0" smtClean="0">
                <a:solidFill>
                  <a:srgbClr val="000000"/>
                </a:solidFill>
              </a:rPr>
              <a:t>open design</a:t>
            </a:r>
            <a:r>
              <a:rPr lang="en-US" dirty="0" smtClean="0"/>
              <a:t>, such as split rail. No chain link fences are allowed.  When the fence is enclosing a pool, it has to be five feet to comply with Fulton County ordinances.  No fences are allowed in front yards.  Fences should be linked to the back of the house.  If the fence can be seen from the street, landscaping must be installed in front of the fence between it and the street.  Besides wooden fences, wrought iron and </a:t>
            </a:r>
            <a:r>
              <a:rPr lang="en-US" dirty="0" smtClean="0">
                <a:solidFill>
                  <a:srgbClr val="000000"/>
                </a:solidFill>
              </a:rPr>
              <a:t>aluminum fences that look like wrought iron may be used.  Fences must be open design with the space between pickets or poles being equal to or greater than the width of the picket or pole.</a:t>
            </a:r>
            <a:endParaRPr lang="en-US" b="1" dirty="0" smtClean="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2848"/>
            <a:ext cx="7498080" cy="1143000"/>
          </a:xfrm>
        </p:spPr>
        <p:txBody>
          <a:bodyPr>
            <a:normAutofit/>
          </a:bodyPr>
          <a:lstStyle/>
          <a:p>
            <a:r>
              <a:rPr lang="en-US" sz="3600" dirty="0" smtClean="0"/>
              <a:t>Fence Guidelines to Revise</a:t>
            </a:r>
            <a:endParaRPr lang="en-US" sz="3600" dirty="0"/>
          </a:p>
        </p:txBody>
      </p:sp>
      <p:graphicFrame>
        <p:nvGraphicFramePr>
          <p:cNvPr id="4" name="Content Placeholder 3"/>
          <p:cNvGraphicFramePr>
            <a:graphicFrameLocks noGrp="1"/>
          </p:cNvGraphicFramePr>
          <p:nvPr>
            <p:ph idx="1"/>
          </p:nvPr>
        </p:nvGraphicFramePr>
        <p:xfrm>
          <a:off x="1435100" y="1127310"/>
          <a:ext cx="7499346" cy="5400039"/>
        </p:xfrm>
        <a:graphic>
          <a:graphicData uri="http://schemas.openxmlformats.org/drawingml/2006/table">
            <a:tbl>
              <a:tblPr firstRow="1" bandRow="1">
                <a:tableStyleId>{5C22544A-7EE6-4342-B048-85BDC9FD1C3A}</a:tableStyleId>
              </a:tblPr>
              <a:tblGrid>
                <a:gridCol w="2499782"/>
                <a:gridCol w="2499782"/>
                <a:gridCol w="2499782"/>
              </a:tblGrid>
              <a:tr h="370840">
                <a:tc>
                  <a:txBody>
                    <a:bodyPr/>
                    <a:lstStyle/>
                    <a:p>
                      <a:r>
                        <a:rPr lang="en-US" dirty="0" smtClean="0"/>
                        <a:t>Fence</a:t>
                      </a:r>
                      <a:r>
                        <a:rPr lang="en-US" baseline="0" dirty="0" smtClean="0"/>
                        <a:t> Guideline</a:t>
                      </a:r>
                      <a:endParaRPr lang="en-US" dirty="0"/>
                    </a:p>
                  </a:txBody>
                  <a:tcPr marL="83327" marR="83327"/>
                </a:tc>
                <a:tc>
                  <a:txBody>
                    <a:bodyPr/>
                    <a:lstStyle/>
                    <a:p>
                      <a:r>
                        <a:rPr lang="en-US" dirty="0" smtClean="0"/>
                        <a:t>Unclear?</a:t>
                      </a:r>
                      <a:endParaRPr lang="en-US" dirty="0"/>
                    </a:p>
                  </a:txBody>
                  <a:tcPr marL="83327" marR="83327"/>
                </a:tc>
                <a:tc>
                  <a:txBody>
                    <a:bodyPr/>
                    <a:lstStyle/>
                    <a:p>
                      <a:r>
                        <a:rPr lang="en-US" dirty="0" smtClean="0"/>
                        <a:t>Recommend</a:t>
                      </a:r>
                      <a:r>
                        <a:rPr lang="en-US" baseline="0" dirty="0" smtClean="0"/>
                        <a:t> change</a:t>
                      </a:r>
                      <a:endParaRPr lang="en-US" dirty="0"/>
                    </a:p>
                  </a:txBody>
                  <a:tcPr marL="83327" marR="83327"/>
                </a:tc>
              </a:tr>
              <a:tr h="370840">
                <a:tc>
                  <a:txBody>
                    <a:bodyPr/>
                    <a:lstStyle/>
                    <a:p>
                      <a:r>
                        <a:rPr lang="en-US" dirty="0" smtClean="0"/>
                        <a:t>“Normally 4-5 feet”</a:t>
                      </a:r>
                      <a:endParaRPr lang="en-US" dirty="0"/>
                    </a:p>
                  </a:txBody>
                  <a:tcPr marL="83327" marR="83327"/>
                </a:tc>
                <a:tc>
                  <a:txBody>
                    <a:bodyPr/>
                    <a:lstStyle/>
                    <a:p>
                      <a:r>
                        <a:rPr lang="en-US" dirty="0" smtClean="0"/>
                        <a:t>What is normal? What about more or less than?</a:t>
                      </a:r>
                      <a:endParaRPr lang="en-US" dirty="0"/>
                    </a:p>
                  </a:txBody>
                  <a:tcPr marL="83327" marR="83327"/>
                </a:tc>
                <a:tc>
                  <a:txBody>
                    <a:bodyPr/>
                    <a:lstStyle/>
                    <a:p>
                      <a:endParaRPr lang="en-US" dirty="0"/>
                    </a:p>
                  </a:txBody>
                  <a:tcPr marL="83327" marR="83327"/>
                </a:tc>
              </a:tr>
              <a:tr h="370840">
                <a:tc>
                  <a:txBody>
                    <a:bodyPr/>
                    <a:lstStyle/>
                    <a:p>
                      <a:r>
                        <a:rPr lang="en-US" dirty="0" smtClean="0"/>
                        <a:t>“Open design</a:t>
                      </a:r>
                      <a:r>
                        <a:rPr lang="en-US" baseline="0" dirty="0" smtClean="0"/>
                        <a:t> such as split rail”.</a:t>
                      </a:r>
                      <a:endParaRPr lang="en-US" dirty="0"/>
                    </a:p>
                  </a:txBody>
                  <a:tcPr marL="83327" marR="83327"/>
                </a:tc>
                <a:tc>
                  <a:txBody>
                    <a:bodyPr/>
                    <a:lstStyle/>
                    <a:p>
                      <a:r>
                        <a:rPr lang="en-US" dirty="0" smtClean="0"/>
                        <a:t>What does open mean? Are there some we approve and some we</a:t>
                      </a:r>
                      <a:r>
                        <a:rPr lang="en-US" baseline="0" dirty="0" smtClean="0"/>
                        <a:t> don’t? (i.e. split rail)</a:t>
                      </a:r>
                      <a:endParaRPr lang="en-US" dirty="0"/>
                    </a:p>
                  </a:txBody>
                  <a:tcPr marL="83327" marR="83327"/>
                </a:tc>
                <a:tc>
                  <a:txBody>
                    <a:bodyPr/>
                    <a:lstStyle/>
                    <a:p>
                      <a:endParaRPr lang="en-US" dirty="0"/>
                    </a:p>
                  </a:txBody>
                  <a:tcPr marL="83327" marR="83327"/>
                </a:tc>
              </a:tr>
              <a:tr h="370840">
                <a:tc>
                  <a:txBody>
                    <a:bodyPr/>
                    <a:lstStyle/>
                    <a:p>
                      <a:r>
                        <a:rPr lang="en-US" dirty="0" smtClean="0"/>
                        <a:t>“Space</a:t>
                      </a:r>
                      <a:r>
                        <a:rPr lang="en-US" baseline="0" dirty="0" smtClean="0"/>
                        <a:t> between pickets or poles being equal to or greater than width of the picket or pole”</a:t>
                      </a:r>
                      <a:endParaRPr lang="en-US" dirty="0"/>
                    </a:p>
                  </a:txBody>
                  <a:tcPr marL="83327" marR="83327"/>
                </a:tc>
                <a:tc>
                  <a:txBody>
                    <a:bodyPr/>
                    <a:lstStyle/>
                    <a:p>
                      <a:r>
                        <a:rPr lang="en-US" dirty="0" smtClean="0"/>
                        <a:t>Do we measure?</a:t>
                      </a:r>
                      <a:r>
                        <a:rPr lang="en-US" baseline="0" dirty="0" smtClean="0"/>
                        <a:t>  Some designs meet guidelines but look “closed”. Is the picket width the individual pickets or the support poles?</a:t>
                      </a:r>
                      <a:endParaRPr lang="en-US" dirty="0"/>
                    </a:p>
                  </a:txBody>
                  <a:tcPr marL="83327" marR="83327"/>
                </a:tc>
                <a:tc>
                  <a:txBody>
                    <a:bodyPr/>
                    <a:lstStyle/>
                    <a:p>
                      <a:endParaRPr lang="en-US" dirty="0"/>
                    </a:p>
                  </a:txBody>
                  <a:tcPr marL="83327" marR="83327"/>
                </a:tc>
              </a:tr>
              <a:tr h="370840">
                <a:tc>
                  <a:txBody>
                    <a:bodyPr/>
                    <a:lstStyle/>
                    <a:p>
                      <a:r>
                        <a:rPr lang="en-US" dirty="0" smtClean="0"/>
                        <a:t>Covenants</a:t>
                      </a:r>
                      <a:r>
                        <a:rPr lang="en-US" baseline="0" dirty="0" smtClean="0"/>
                        <a:t> state:  </a:t>
                      </a:r>
                      <a:r>
                        <a:rPr kumimoji="0" lang="en-US" sz="1800" kern="1200" dirty="0" smtClean="0">
                          <a:solidFill>
                            <a:schemeClr val="dk1"/>
                          </a:solidFill>
                          <a:latin typeface="+mn-lt"/>
                          <a:ea typeface="+mn-ea"/>
                          <a:cs typeface="+mn-cs"/>
                        </a:rPr>
                        <a:t>C (13) “the open space must be equal to or greater than the closed space in the fence surface."</a:t>
                      </a:r>
                      <a:endParaRPr lang="en-US" dirty="0"/>
                    </a:p>
                  </a:txBody>
                  <a:tcPr marL="83327" marR="83327"/>
                </a:tc>
                <a:tc>
                  <a:txBody>
                    <a:bodyPr/>
                    <a:lstStyle/>
                    <a:p>
                      <a:r>
                        <a:rPr lang="en-US" dirty="0" smtClean="0"/>
                        <a:t>Does it add clarity or does it complicate </a:t>
                      </a:r>
                      <a:r>
                        <a:rPr lang="en-US" baseline="0" dirty="0" smtClean="0"/>
                        <a:t>the ACC Design Guide? Do we need guides in both places?</a:t>
                      </a:r>
                      <a:endParaRPr lang="en-US" dirty="0"/>
                    </a:p>
                  </a:txBody>
                  <a:tcPr marL="83327" marR="83327"/>
                </a:tc>
                <a:tc>
                  <a:txBody>
                    <a:bodyPr/>
                    <a:lstStyle/>
                    <a:p>
                      <a:endParaRPr lang="en-US" dirty="0"/>
                    </a:p>
                  </a:txBody>
                  <a:tcPr marL="83327" marR="83327"/>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2848"/>
            <a:ext cx="7498080" cy="1143000"/>
          </a:xfrm>
        </p:spPr>
        <p:txBody>
          <a:bodyPr>
            <a:normAutofit/>
          </a:bodyPr>
          <a:lstStyle/>
          <a:p>
            <a:r>
              <a:rPr lang="en-US" sz="3600" dirty="0" smtClean="0"/>
              <a:t>Fence Guidelines to Revise</a:t>
            </a:r>
            <a:endParaRPr lang="en-US" sz="3600" dirty="0"/>
          </a:p>
        </p:txBody>
      </p:sp>
      <p:graphicFrame>
        <p:nvGraphicFramePr>
          <p:cNvPr id="4" name="Content Placeholder 3"/>
          <p:cNvGraphicFramePr>
            <a:graphicFrameLocks noGrp="1"/>
          </p:cNvGraphicFramePr>
          <p:nvPr>
            <p:ph idx="1"/>
          </p:nvPr>
        </p:nvGraphicFramePr>
        <p:xfrm>
          <a:off x="1435100" y="1127310"/>
          <a:ext cx="7499346" cy="3667759"/>
        </p:xfrm>
        <a:graphic>
          <a:graphicData uri="http://schemas.openxmlformats.org/drawingml/2006/table">
            <a:tbl>
              <a:tblPr firstRow="1" bandRow="1">
                <a:tableStyleId>{5C22544A-7EE6-4342-B048-85BDC9FD1C3A}</a:tableStyleId>
              </a:tblPr>
              <a:tblGrid>
                <a:gridCol w="2499782"/>
                <a:gridCol w="2499782"/>
                <a:gridCol w="2499782"/>
              </a:tblGrid>
              <a:tr h="370840">
                <a:tc>
                  <a:txBody>
                    <a:bodyPr/>
                    <a:lstStyle/>
                    <a:p>
                      <a:r>
                        <a:rPr lang="en-US" dirty="0" smtClean="0"/>
                        <a:t>Fence</a:t>
                      </a:r>
                      <a:r>
                        <a:rPr lang="en-US" baseline="0" dirty="0" smtClean="0"/>
                        <a:t> Guideline</a:t>
                      </a:r>
                      <a:endParaRPr lang="en-US" dirty="0"/>
                    </a:p>
                  </a:txBody>
                  <a:tcPr marL="83327" marR="83327"/>
                </a:tc>
                <a:tc>
                  <a:txBody>
                    <a:bodyPr/>
                    <a:lstStyle/>
                    <a:p>
                      <a:r>
                        <a:rPr lang="en-US" dirty="0" smtClean="0"/>
                        <a:t>Unclear?</a:t>
                      </a:r>
                      <a:endParaRPr lang="en-US" dirty="0"/>
                    </a:p>
                  </a:txBody>
                  <a:tcPr marL="83327" marR="83327"/>
                </a:tc>
                <a:tc>
                  <a:txBody>
                    <a:bodyPr/>
                    <a:lstStyle/>
                    <a:p>
                      <a:r>
                        <a:rPr lang="en-US" dirty="0" smtClean="0"/>
                        <a:t>Recommend</a:t>
                      </a:r>
                      <a:r>
                        <a:rPr lang="en-US" baseline="0" dirty="0" smtClean="0"/>
                        <a:t> change</a:t>
                      </a:r>
                      <a:endParaRPr lang="en-US" dirty="0"/>
                    </a:p>
                  </a:txBody>
                  <a:tcPr marL="83327" marR="83327"/>
                </a:tc>
              </a:tr>
              <a:tr h="370840">
                <a:tc>
                  <a:txBody>
                    <a:bodyPr/>
                    <a:lstStyle/>
                    <a:p>
                      <a:r>
                        <a:rPr lang="en-US" dirty="0" smtClean="0"/>
                        <a:t>City of Roswell ordinance: </a:t>
                      </a:r>
                      <a:r>
                        <a:rPr kumimoji="0" lang="en-US" sz="1800" kern="1200" dirty="0" smtClean="0">
                          <a:solidFill>
                            <a:schemeClr val="dk1"/>
                          </a:solidFill>
                          <a:latin typeface="+mn-lt"/>
                          <a:ea typeface="+mn-ea"/>
                          <a:cs typeface="+mn-cs"/>
                        </a:rPr>
                        <a:t>The “finished" side must be on the outside of the fence (facing neighbors).</a:t>
                      </a:r>
                      <a:endParaRPr lang="en-US" dirty="0"/>
                    </a:p>
                  </a:txBody>
                  <a:tcPr marL="83327" marR="83327"/>
                </a:tc>
                <a:tc>
                  <a:txBody>
                    <a:bodyPr/>
                    <a:lstStyle/>
                    <a:p>
                      <a:r>
                        <a:rPr lang="en-US" dirty="0" smtClean="0"/>
                        <a:t>Not in current ACC Design Guide.</a:t>
                      </a:r>
                      <a:endParaRPr lang="en-US" dirty="0"/>
                    </a:p>
                  </a:txBody>
                  <a:tcPr marL="83327" marR="83327"/>
                </a:tc>
                <a:tc>
                  <a:txBody>
                    <a:bodyPr/>
                    <a:lstStyle/>
                    <a:p>
                      <a:endParaRPr lang="en-US" dirty="0"/>
                    </a:p>
                  </a:txBody>
                  <a:tcPr marL="83327" marR="83327"/>
                </a:tc>
              </a:tr>
              <a:tr h="370840">
                <a:tc>
                  <a:txBody>
                    <a:bodyPr/>
                    <a:lstStyle/>
                    <a:p>
                      <a:r>
                        <a:rPr lang="en-US" dirty="0" smtClean="0"/>
                        <a:t>“Besides wooden fences, wrought iron and aluminum fences that look like wrought iron may be used”</a:t>
                      </a:r>
                      <a:endParaRPr lang="en-US" dirty="0"/>
                    </a:p>
                  </a:txBody>
                  <a:tcPr marL="83327" marR="83327"/>
                </a:tc>
                <a:tc>
                  <a:txBody>
                    <a:bodyPr/>
                    <a:lstStyle/>
                    <a:p>
                      <a:r>
                        <a:rPr lang="en-US" dirty="0" smtClean="0"/>
                        <a:t>Do</a:t>
                      </a:r>
                      <a:r>
                        <a:rPr lang="en-US" baseline="0" dirty="0" smtClean="0"/>
                        <a:t> we specify and encourage powder-coated aluminum styles?</a:t>
                      </a:r>
                      <a:endParaRPr lang="en-US" dirty="0"/>
                    </a:p>
                  </a:txBody>
                  <a:tcPr marL="83327" marR="83327"/>
                </a:tc>
                <a:tc>
                  <a:txBody>
                    <a:bodyPr/>
                    <a:lstStyle/>
                    <a:p>
                      <a:endParaRPr lang="en-US" dirty="0"/>
                    </a:p>
                  </a:txBody>
                  <a:tcPr marL="83327" marR="83327"/>
                </a:tc>
              </a:tr>
              <a:tr h="370840">
                <a:tc>
                  <a:txBody>
                    <a:bodyPr/>
                    <a:lstStyle/>
                    <a:p>
                      <a:endParaRPr lang="en-US"/>
                    </a:p>
                  </a:txBody>
                  <a:tcPr marL="83327" marR="83327"/>
                </a:tc>
                <a:tc>
                  <a:txBody>
                    <a:bodyPr/>
                    <a:lstStyle/>
                    <a:p>
                      <a:endParaRPr lang="en-US" dirty="0"/>
                    </a:p>
                  </a:txBody>
                  <a:tcPr marL="83327" marR="83327"/>
                </a:tc>
                <a:tc>
                  <a:txBody>
                    <a:bodyPr/>
                    <a:lstStyle/>
                    <a:p>
                      <a:endParaRPr lang="en-US" dirty="0"/>
                    </a:p>
                  </a:txBody>
                  <a:tcPr marL="83327" marR="83327"/>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252165" y="274320"/>
            <a:ext cx="7498080" cy="1143000"/>
          </a:xfrm>
        </p:spPr>
        <p:txBody>
          <a:bodyPr>
            <a:normAutofit/>
          </a:bodyPr>
          <a:lstStyle/>
          <a:p>
            <a:r>
              <a:rPr lang="en-US" sz="3600" dirty="0" smtClean="0"/>
              <a:t>Fence Height</a:t>
            </a:r>
            <a:endParaRPr lang="en-US" sz="3600" dirty="0"/>
          </a:p>
        </p:txBody>
      </p:sp>
      <p:sp>
        <p:nvSpPr>
          <p:cNvPr id="7" name="TextBox 6"/>
          <p:cNvSpPr txBox="1"/>
          <p:nvPr/>
        </p:nvSpPr>
        <p:spPr>
          <a:xfrm>
            <a:off x="973667" y="2384787"/>
            <a:ext cx="7210777" cy="1569660"/>
          </a:xfrm>
          <a:prstGeom prst="rect">
            <a:avLst/>
          </a:prstGeom>
          <a:noFill/>
        </p:spPr>
        <p:txBody>
          <a:bodyPr wrap="square" rtlCol="0">
            <a:spAutoFit/>
          </a:bodyPr>
          <a:lstStyle/>
          <a:p>
            <a:r>
              <a:rPr lang="en-US" sz="2400" dirty="0" smtClean="0"/>
              <a:t>If a fence in a backyard faces a major road (Holcomb Br), apartment complex, storage facility, etc., should we allow a height greater than 5 feet?  (Recommend Board approval above 5 feet.)</a:t>
            </a:r>
            <a:endParaRPr lang="en-US" sz="2400" dirty="0"/>
          </a:p>
        </p:txBody>
      </p:sp>
      <p:sp>
        <p:nvSpPr>
          <p:cNvPr id="8" name="TextBox 7"/>
          <p:cNvSpPr txBox="1"/>
          <p:nvPr/>
        </p:nvSpPr>
        <p:spPr>
          <a:xfrm>
            <a:off x="973667" y="1721564"/>
            <a:ext cx="8074295" cy="461665"/>
          </a:xfrm>
          <a:prstGeom prst="rect">
            <a:avLst/>
          </a:prstGeom>
          <a:noFill/>
        </p:spPr>
        <p:txBody>
          <a:bodyPr wrap="none" rtlCol="0">
            <a:spAutoFit/>
          </a:bodyPr>
          <a:lstStyle/>
          <a:p>
            <a:r>
              <a:rPr lang="en-US" sz="2400" dirty="0" smtClean="0"/>
              <a:t>Recommend we simply state that the </a:t>
            </a:r>
            <a:r>
              <a:rPr lang="en-US" sz="2400" i="1" dirty="0" smtClean="0"/>
              <a:t>maximum </a:t>
            </a:r>
            <a:r>
              <a:rPr lang="en-US" sz="2400" dirty="0" smtClean="0"/>
              <a:t>height is 5 feet.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Fence Design – Open vs. Closed</a:t>
            </a:r>
            <a:r>
              <a:rPr lang="en-US" sz="2800" dirty="0" smtClean="0"/>
              <a:t/>
            </a:r>
            <a:br>
              <a:rPr lang="en-US" sz="2800" dirty="0" smtClean="0"/>
            </a:br>
            <a:r>
              <a:rPr lang="en-US" sz="2800" dirty="0" smtClean="0"/>
              <a:t>Closed Designs Not Allowed</a:t>
            </a:r>
            <a:endParaRPr lang="en-US" sz="2800" dirty="0"/>
          </a:p>
        </p:txBody>
      </p:sp>
      <p:pic>
        <p:nvPicPr>
          <p:cNvPr id="3" name="Picture 2"/>
          <p:cNvPicPr>
            <a:picLocks noChangeAspect="1"/>
          </p:cNvPicPr>
          <p:nvPr/>
        </p:nvPicPr>
        <p:blipFill>
          <a:blip r:embed="rId2"/>
          <a:stretch>
            <a:fillRect/>
          </a:stretch>
        </p:blipFill>
        <p:spPr>
          <a:xfrm>
            <a:off x="1694872" y="1946707"/>
            <a:ext cx="3048000" cy="2032000"/>
          </a:xfrm>
          <a:prstGeom prst="rect">
            <a:avLst/>
          </a:prstGeom>
        </p:spPr>
      </p:pic>
      <p:pic>
        <p:nvPicPr>
          <p:cNvPr id="4" name="Picture 3"/>
          <p:cNvPicPr>
            <a:picLocks noChangeAspect="1"/>
          </p:cNvPicPr>
          <p:nvPr/>
        </p:nvPicPr>
        <p:blipFill>
          <a:blip r:embed="rId3"/>
          <a:stretch>
            <a:fillRect/>
          </a:stretch>
        </p:blipFill>
        <p:spPr>
          <a:xfrm>
            <a:off x="1694872" y="4387850"/>
            <a:ext cx="4229100" cy="1917700"/>
          </a:xfrm>
          <a:prstGeom prst="rect">
            <a:avLst/>
          </a:prstGeom>
        </p:spPr>
      </p:pic>
      <p:pic>
        <p:nvPicPr>
          <p:cNvPr id="5" name="Picture 4"/>
          <p:cNvPicPr>
            <a:picLocks noChangeAspect="1"/>
          </p:cNvPicPr>
          <p:nvPr/>
        </p:nvPicPr>
        <p:blipFill>
          <a:blip r:embed="rId4"/>
          <a:stretch>
            <a:fillRect/>
          </a:stretch>
        </p:blipFill>
        <p:spPr>
          <a:xfrm>
            <a:off x="6111829" y="4590143"/>
            <a:ext cx="2980520" cy="1715407"/>
          </a:xfrm>
          <a:prstGeom prst="rect">
            <a:avLst/>
          </a:prstGeom>
        </p:spPr>
      </p:pic>
      <p:pic>
        <p:nvPicPr>
          <p:cNvPr id="6" name="Picture 5"/>
          <p:cNvPicPr>
            <a:picLocks noChangeAspect="1"/>
          </p:cNvPicPr>
          <p:nvPr/>
        </p:nvPicPr>
        <p:blipFill>
          <a:blip r:embed="rId5"/>
          <a:stretch>
            <a:fillRect/>
          </a:stretch>
        </p:blipFill>
        <p:spPr>
          <a:xfrm>
            <a:off x="5015649" y="1961067"/>
            <a:ext cx="4076700" cy="1993900"/>
          </a:xfrm>
          <a:prstGeom prst="rect">
            <a:avLst/>
          </a:prstGeom>
        </p:spPr>
      </p:pic>
      <p:sp>
        <p:nvSpPr>
          <p:cNvPr id="7" name="TextBox 6"/>
          <p:cNvSpPr txBox="1"/>
          <p:nvPr/>
        </p:nvSpPr>
        <p:spPr>
          <a:xfrm>
            <a:off x="1435608" y="1388816"/>
            <a:ext cx="7596951" cy="369332"/>
          </a:xfrm>
          <a:prstGeom prst="rect">
            <a:avLst/>
          </a:prstGeom>
          <a:noFill/>
        </p:spPr>
        <p:txBody>
          <a:bodyPr wrap="none" rtlCol="0">
            <a:spAutoFit/>
          </a:bodyPr>
          <a:lstStyle/>
          <a:p>
            <a:r>
              <a:rPr lang="en-US" dirty="0" smtClean="0"/>
              <a:t>Common denominator:  No light visible between pickets at any height or angle.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Fence Design – Open vs. Closed</a:t>
            </a:r>
            <a:br>
              <a:rPr lang="en-US" sz="3600" dirty="0" smtClean="0"/>
            </a:br>
            <a:r>
              <a:rPr lang="en-US" sz="3600" dirty="0" smtClean="0"/>
              <a:t>Open Designs in Question</a:t>
            </a:r>
            <a:endParaRPr lang="en-US" sz="3600" dirty="0"/>
          </a:p>
        </p:txBody>
      </p:sp>
      <p:pic>
        <p:nvPicPr>
          <p:cNvPr id="6" name="Picture 5"/>
          <p:cNvPicPr>
            <a:picLocks noChangeAspect="1"/>
          </p:cNvPicPr>
          <p:nvPr/>
        </p:nvPicPr>
        <p:blipFill>
          <a:blip r:embed="rId2"/>
          <a:stretch>
            <a:fillRect/>
          </a:stretch>
        </p:blipFill>
        <p:spPr>
          <a:xfrm>
            <a:off x="5974611" y="2293446"/>
            <a:ext cx="2766211" cy="1784652"/>
          </a:xfrm>
          <a:prstGeom prst="rect">
            <a:avLst/>
          </a:prstGeom>
        </p:spPr>
      </p:pic>
      <p:sp>
        <p:nvSpPr>
          <p:cNvPr id="7" name="TextBox 6"/>
          <p:cNvSpPr txBox="1"/>
          <p:nvPr/>
        </p:nvSpPr>
        <p:spPr>
          <a:xfrm>
            <a:off x="1454689" y="1417320"/>
            <a:ext cx="5903028" cy="461665"/>
          </a:xfrm>
          <a:prstGeom prst="rect">
            <a:avLst/>
          </a:prstGeom>
          <a:noFill/>
        </p:spPr>
        <p:txBody>
          <a:bodyPr wrap="none" rtlCol="0">
            <a:spAutoFit/>
          </a:bodyPr>
          <a:lstStyle/>
          <a:p>
            <a:r>
              <a:rPr lang="en-US" sz="2400" dirty="0" smtClean="0"/>
              <a:t>Space between pickets less than width of pole</a:t>
            </a:r>
            <a:endParaRPr lang="en-US" sz="2400" dirty="0"/>
          </a:p>
        </p:txBody>
      </p:sp>
      <p:pic>
        <p:nvPicPr>
          <p:cNvPr id="11" name="Picture 10"/>
          <p:cNvPicPr>
            <a:picLocks noChangeAspect="1"/>
          </p:cNvPicPr>
          <p:nvPr/>
        </p:nvPicPr>
        <p:blipFill>
          <a:blip r:embed="rId3"/>
          <a:stretch>
            <a:fillRect/>
          </a:stretch>
        </p:blipFill>
        <p:spPr>
          <a:xfrm>
            <a:off x="4802738" y="4328272"/>
            <a:ext cx="3043031" cy="2279336"/>
          </a:xfrm>
          <a:prstGeom prst="rect">
            <a:avLst/>
          </a:prstGeom>
        </p:spPr>
      </p:pic>
      <p:pic>
        <p:nvPicPr>
          <p:cNvPr id="12" name="Picture 11"/>
          <p:cNvPicPr>
            <a:picLocks noChangeAspect="1"/>
          </p:cNvPicPr>
          <p:nvPr/>
        </p:nvPicPr>
        <p:blipFill>
          <a:blip r:embed="rId4"/>
          <a:stretch>
            <a:fillRect/>
          </a:stretch>
        </p:blipFill>
        <p:spPr>
          <a:xfrm>
            <a:off x="1435607" y="4197640"/>
            <a:ext cx="3314700" cy="2451100"/>
          </a:xfrm>
          <a:prstGeom prst="rect">
            <a:avLst/>
          </a:prstGeom>
        </p:spPr>
      </p:pic>
      <p:pic>
        <p:nvPicPr>
          <p:cNvPr id="13" name="Picture 12"/>
          <p:cNvPicPr>
            <a:picLocks noChangeAspect="1"/>
          </p:cNvPicPr>
          <p:nvPr/>
        </p:nvPicPr>
        <p:blipFill>
          <a:blip r:embed="rId5"/>
          <a:stretch>
            <a:fillRect/>
          </a:stretch>
        </p:blipFill>
        <p:spPr>
          <a:xfrm>
            <a:off x="1454689" y="2211198"/>
            <a:ext cx="4343400" cy="1866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Fence Design – Open vs. Closed</a:t>
            </a:r>
            <a:br>
              <a:rPr lang="en-US" sz="3600" dirty="0" smtClean="0"/>
            </a:br>
            <a:r>
              <a:rPr lang="en-US" sz="3600" dirty="0" smtClean="0"/>
              <a:t>Open Designs in Question</a:t>
            </a:r>
            <a:endParaRPr lang="en-US" sz="3600" dirty="0"/>
          </a:p>
        </p:txBody>
      </p:sp>
      <p:sp>
        <p:nvSpPr>
          <p:cNvPr id="7" name="TextBox 6"/>
          <p:cNvSpPr txBox="1"/>
          <p:nvPr/>
        </p:nvSpPr>
        <p:spPr>
          <a:xfrm>
            <a:off x="1454689" y="1417320"/>
            <a:ext cx="5903028" cy="461665"/>
          </a:xfrm>
          <a:prstGeom prst="rect">
            <a:avLst/>
          </a:prstGeom>
          <a:noFill/>
        </p:spPr>
        <p:txBody>
          <a:bodyPr wrap="none" rtlCol="0">
            <a:spAutoFit/>
          </a:bodyPr>
          <a:lstStyle/>
          <a:p>
            <a:r>
              <a:rPr lang="en-US" sz="2400" dirty="0" smtClean="0"/>
              <a:t>Space between pickets less than width of pole</a:t>
            </a:r>
            <a:endParaRPr lang="en-US" sz="2400" dirty="0"/>
          </a:p>
        </p:txBody>
      </p:sp>
      <p:pic>
        <p:nvPicPr>
          <p:cNvPr id="8" name="Picture 7"/>
          <p:cNvPicPr>
            <a:picLocks noChangeAspect="1"/>
          </p:cNvPicPr>
          <p:nvPr/>
        </p:nvPicPr>
        <p:blipFill>
          <a:blip r:embed="rId2"/>
          <a:stretch>
            <a:fillRect/>
          </a:stretch>
        </p:blipFill>
        <p:spPr>
          <a:xfrm>
            <a:off x="1454689" y="2066280"/>
            <a:ext cx="3848100" cy="2108200"/>
          </a:xfrm>
          <a:prstGeom prst="rect">
            <a:avLst/>
          </a:prstGeom>
        </p:spPr>
      </p:pic>
      <p:pic>
        <p:nvPicPr>
          <p:cNvPr id="10" name="Picture 9"/>
          <p:cNvPicPr>
            <a:picLocks noChangeAspect="1"/>
          </p:cNvPicPr>
          <p:nvPr/>
        </p:nvPicPr>
        <p:blipFill>
          <a:blip r:embed="rId3"/>
          <a:stretch>
            <a:fillRect/>
          </a:stretch>
        </p:blipFill>
        <p:spPr>
          <a:xfrm>
            <a:off x="5385879" y="2042790"/>
            <a:ext cx="3289300" cy="2463800"/>
          </a:xfrm>
          <a:prstGeom prst="rect">
            <a:avLst/>
          </a:prstGeom>
        </p:spPr>
      </p:pic>
      <p:pic>
        <p:nvPicPr>
          <p:cNvPr id="14" name="Picture 13"/>
          <p:cNvPicPr>
            <a:picLocks noChangeAspect="1"/>
          </p:cNvPicPr>
          <p:nvPr/>
        </p:nvPicPr>
        <p:blipFill>
          <a:blip r:embed="rId4"/>
          <a:stretch>
            <a:fillRect/>
          </a:stretch>
        </p:blipFill>
        <p:spPr>
          <a:xfrm>
            <a:off x="5387870" y="4318255"/>
            <a:ext cx="3530600" cy="2298700"/>
          </a:xfrm>
          <a:prstGeom prst="rect">
            <a:avLst/>
          </a:prstGeom>
        </p:spPr>
      </p:pic>
      <p:pic>
        <p:nvPicPr>
          <p:cNvPr id="15" name="Picture 14"/>
          <p:cNvPicPr>
            <a:picLocks noChangeAspect="1"/>
          </p:cNvPicPr>
          <p:nvPr/>
        </p:nvPicPr>
        <p:blipFill>
          <a:blip r:embed="rId5"/>
          <a:stretch>
            <a:fillRect/>
          </a:stretch>
        </p:blipFill>
        <p:spPr>
          <a:xfrm>
            <a:off x="1454689" y="4153155"/>
            <a:ext cx="3289300" cy="2463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346</TotalTime>
  <Words>1031</Words>
  <Application>Microsoft Macintosh PowerPoint</Application>
  <PresentationFormat>On-screen Show (4:3)</PresentationFormat>
  <Paragraphs>77</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Solstice</vt:lpstr>
      <vt:lpstr>ACC Fence Design Guidelines</vt:lpstr>
      <vt:lpstr>Existing Fence Guidelines Are Unclear</vt:lpstr>
      <vt:lpstr>Copy of Current ACC Fence Guidelines</vt:lpstr>
      <vt:lpstr>Fence Guidelines to Revise</vt:lpstr>
      <vt:lpstr>Fence Guidelines to Revise</vt:lpstr>
      <vt:lpstr>Fence Height</vt:lpstr>
      <vt:lpstr>Fence Design – Open vs. Closed Closed Designs Not Allowed</vt:lpstr>
      <vt:lpstr>Fence Design – Open vs. Closed Open Designs in Question</vt:lpstr>
      <vt:lpstr>Fence Design – Open vs. Closed Open Designs in Question</vt:lpstr>
      <vt:lpstr>Fence Design – Open vs. Closed Open Designs in Question</vt:lpstr>
      <vt:lpstr>Open Fence Designs Any Design Concerns? (They meet current design criteria)</vt:lpstr>
      <vt:lpstr>Powder Coated Aluminum Material</vt:lpstr>
      <vt:lpstr>Fence Materials Update</vt:lpstr>
      <vt:lpstr>Fence Guidelines to Revise</vt:lpstr>
      <vt:lpstr>Fence Guidelines to Revise</vt:lpstr>
      <vt:lpstr>Summary/ Next Steps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Flag Pole Guidelines</dc:title>
  <dc:creator>Barbara Childs</dc:creator>
  <cp:lastModifiedBy>Barbara Childs</cp:lastModifiedBy>
  <cp:revision>16</cp:revision>
  <dcterms:created xsi:type="dcterms:W3CDTF">2016-04-20T19:30:55Z</dcterms:created>
  <dcterms:modified xsi:type="dcterms:W3CDTF">2016-04-20T20:09:41Z</dcterms:modified>
</cp:coreProperties>
</file>